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20"/>
  </p:notesMasterIdLst>
  <p:sldIdLst>
    <p:sldId id="256" r:id="rId2"/>
    <p:sldId id="296" r:id="rId3"/>
    <p:sldId id="299" r:id="rId4"/>
    <p:sldId id="297" r:id="rId5"/>
    <p:sldId id="298" r:id="rId6"/>
    <p:sldId id="300" r:id="rId7"/>
    <p:sldId id="304" r:id="rId8"/>
    <p:sldId id="306" r:id="rId9"/>
    <p:sldId id="305" r:id="rId10"/>
    <p:sldId id="307" r:id="rId11"/>
    <p:sldId id="308" r:id="rId12"/>
    <p:sldId id="309" r:id="rId13"/>
    <p:sldId id="310" r:id="rId14"/>
    <p:sldId id="311" r:id="rId15"/>
    <p:sldId id="312" r:id="rId16"/>
    <p:sldId id="295" r:id="rId17"/>
    <p:sldId id="302" r:id="rId18"/>
    <p:sldId id="303" r:id="rId1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Lato" panose="020F0502020204030203" pitchFamily="34" charset="0"/>
      <p:regular r:id="rId25"/>
      <p:bold r:id="rId26"/>
      <p:italic r:id="rId27"/>
      <p:boldItalic r:id="rId28"/>
    </p:embeddedFont>
    <p:embeddedFont>
      <p:font typeface="Raleway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199AD"/>
    <a:srgbClr val="97ABBC"/>
    <a:srgbClr val="FFFFFF"/>
    <a:srgbClr val="9DB0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8665B7-6574-423E-A4B5-A6C020D860FF}">
  <a:tblStyle styleId="{C98665B7-6574-423E-A4B5-A6C020D860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1A8698C-63BC-4B6A-AE92-7E62379B444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633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RSX\Desktop\Python%20Coursera\Google%20Data%20Analytics\Capstone%20Case%20Study\SQL%20Results%20-%20Summary%20-%20Charts.xlsx" TargetMode="External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'Rides of bike type'!$J$2:$K$6</cx:f>
        <cx:lvl ptCount="5">
          <cx:pt idx="0">Classic 21.94%</cx:pt>
          <cx:pt idx="1">Docked
5.31%</cx:pt>
          <cx:pt idx="2">Electric 17.22%</cx:pt>
          <cx:pt idx="3">Classic 34.83%</cx:pt>
          <cx:pt idx="4">Electric 20.70%</cx:pt>
        </cx:lvl>
        <cx:lvl ptCount="5">
          <cx:pt idx="0">Casual rider (44.47%)</cx:pt>
          <cx:pt idx="3">Annual member (55.53%)</cx:pt>
        </cx:lvl>
      </cx:strDim>
      <cx:numDim type="size">
        <cx:f>'Rides of bike type'!$L$2:$L$6</cx:f>
        <cx:lvl ptCount="5" formatCode="G/通用格式">
          <cx:pt idx="0">1254458</cx:pt>
          <cx:pt idx="1">303524</cx:pt>
          <cx:pt idx="2">984910</cx:pt>
          <cx:pt idx="3">1991982</cx:pt>
          <cx:pt idx="4">1183942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algn="ctr" rtl="0">
              <a:defRPr/>
            </a:pPr>
            <a:r>
              <a:rPr lang="en-GB" altLang="zh-CN"/>
              <a:t>Ride Number by Rider &amp; Bike</a:t>
            </a:r>
            <a:endParaRPr lang="zh-CN" altLang="en-US"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Calibri" panose="020F0502020204030204"/>
              <a:ea typeface="等线" panose="02010600030101010101" pitchFamily="2" charset="-122"/>
            </a:endParaRPr>
          </a:p>
        </cx:rich>
      </cx:tx>
    </cx:title>
    <cx:plotArea>
      <cx:plotAreaRegion>
        <cx:series layoutId="sunburst" uniqueId="{51D5B201-12AE-4565-AA0E-7B3CFC7D6E6C}">
          <cx:tx>
            <cx:txData>
              <cx:f>'Rides of bike type'!$L$1</cx:f>
              <cx:v>num_rides</cx:v>
            </cx:txData>
          </cx:tx>
          <cx:dataPt idx="0">
            <cx:spPr>
              <a:solidFill>
                <a:srgbClr val="4E79A7"/>
              </a:solidFill>
            </cx:spPr>
          </cx:dataPt>
          <cx:dataPt idx="4">
            <cx:spPr>
              <a:solidFill>
                <a:srgbClr val="F28E2B"/>
              </a:solidFill>
            </cx:spPr>
          </cx:dataPt>
          <cx:dataLabels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/>
                </a:pPr>
                <a:endParaRPr lang="zh-CN" altLang="en-US" sz="900" b="0" i="0" u="none" strike="noStrike" baseline="0">
                  <a:solidFill>
                    <a:sysClr val="window" lastClr="FFFFFF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cx:txPr>
            <cx:visibility seriesName="0" categoryName="1" value="1"/>
            <cx:separator>
</cx:separator>
            <cx:dataLabel idx="2">
              <cx:txPr>
                <a:bodyPr spcFirstLastPara="1" vertOverflow="ellipsis" horzOverflow="overflow" wrap="square" lIns="0" tIns="0" rIns="0" bIns="0" anchor="ctr" anchorCtr="1"/>
                <a:lstStyle/>
                <a:p>
                  <a:pPr algn="ctr" rtl="0">
                    <a:defRPr sz="700"/>
                  </a:pPr>
                  <a:r>
                    <a:rPr lang="zh-CN" altLang="en-US" sz="700" b="0" i="0" u="none" strike="noStrike" baseline="0">
                      <a:solidFill>
                        <a:sysClr val="window" lastClr="FFFFFF"/>
                      </a:solidFill>
                      <a:latin typeface="Calibri" panose="020F0502020204030204"/>
                      <a:ea typeface="等线" panose="02010600030101010101" pitchFamily="2" charset="-122"/>
                    </a:rPr>
                    <a:t>Docked
5.31%
303524</a:t>
                  </a:r>
                </a:p>
              </cx:txPr>
              <cx:visibility seriesName="0" categoryName="1" value="1"/>
              <cx:separator>
</cx:separator>
            </cx:dataLabel>
            <cx:dataLabel idx="5">
              <cx:txPr>
                <a:bodyPr spcFirstLastPara="1" vertOverflow="ellipsis" horzOverflow="overflow" wrap="square" lIns="0" tIns="0" rIns="0" bIns="0" anchor="ctr" anchorCtr="1"/>
                <a:lstStyle/>
                <a:p>
                  <a:pPr algn="ctr" rtl="0">
                    <a:defRPr sz="900" cap="none" baseline="0">
                      <a:solidFill>
                        <a:schemeClr val="bg1"/>
                      </a:solidFill>
                    </a:defRPr>
                  </a:pPr>
                  <a:r>
                    <a:rPr lang="zh-CN" altLang="en-US" sz="900" b="0" i="0" u="none" strike="noStrike" cap="none" baseline="0">
                      <a:solidFill>
                        <a:schemeClr val="bg1"/>
                      </a:solidFill>
                      <a:latin typeface="Calibri" panose="020F0502020204030204"/>
                      <a:ea typeface="等线" panose="02010600030101010101" pitchFamily="2" charset="-122"/>
                    </a:rPr>
                    <a:t>Classic 34.83%
1991982</a:t>
                  </a:r>
                </a:p>
              </cx:txPr>
              <cx:visibility seriesName="0" categoryName="1" value="1"/>
              <cx:separator>
</cx:separator>
            </cx:dataLabel>
            <cx:dataLabel idx="6">
              <cx:txPr>
                <a:bodyPr spcFirstLastPara="1" vertOverflow="ellipsis" horzOverflow="overflow" wrap="square" lIns="0" tIns="0" rIns="0" bIns="0" anchor="ctr" anchorCtr="1"/>
                <a:lstStyle/>
                <a:p>
                  <a:pPr algn="ctr" rtl="0">
                    <a:defRPr cap="none" baseline="0"/>
                  </a:pPr>
                  <a:r>
                    <a:rPr lang="zh-CN" altLang="en-US" sz="900" b="0" i="0" u="none" strike="noStrike" cap="none" baseline="0">
                      <a:solidFill>
                        <a:sysClr val="window" lastClr="FFFFFF"/>
                      </a:solidFill>
                      <a:latin typeface="Calibri" panose="020F0502020204030204"/>
                      <a:ea typeface="等线" panose="02010600030101010101" pitchFamily="2" charset="-122"/>
                    </a:rPr>
                    <a:t>Electric 20.70%
1183942</a:t>
                  </a:r>
                </a:p>
              </cx:txPr>
              <cx:visibility seriesName="0" categoryName="1" value="1"/>
              <cx:separator>
</cx:separator>
            </cx:dataLabel>
          </cx:dataLabels>
          <cx:dataId val="0"/>
        </cx:series>
      </cx:plotAreaRegion>
    </cx:plotArea>
    <cx:legend pos="t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endParaRPr lang="zh-CN" altLang="en-US" sz="900" b="0" i="0" u="none" strike="noStrike" baseline="0">
            <a:solidFill>
              <a:sysClr val="windowText" lastClr="000000">
                <a:lumMod val="65000"/>
                <a:lumOff val="35000"/>
              </a:sysClr>
            </a:solidFill>
            <a:latin typeface="Calibri" panose="020F0502020204030204"/>
            <a:ea typeface="等线" panose="02010600030101010101" pitchFamily="2" charset="-122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8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lt1"/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46896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22846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81818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7682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77774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23063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19501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08218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2466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6046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24912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0418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6417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26400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741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82161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9618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45225" y="2762725"/>
            <a:ext cx="67365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938246" y="2533163"/>
            <a:ext cx="7218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659861" y="2533163"/>
            <a:ext cx="7218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1" y="2533163"/>
            <a:ext cx="7218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21425" y="2533163"/>
            <a:ext cx="52167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0"/>
            <a:ext cx="9144000" cy="399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3047704" y="3992850"/>
            <a:ext cx="3047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6096271" y="3992850"/>
            <a:ext cx="3047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1" y="3992850"/>
            <a:ext cx="3047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▷"/>
              <a:defRPr>
                <a:solidFill>
                  <a:schemeClr val="dk1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5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6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93625" y="1200150"/>
            <a:ext cx="3136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▷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4219456" y="1200150"/>
            <a:ext cx="3136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▷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 background">
  <p:cSld name="BLANK_1">
    <p:bg>
      <p:bgPr>
        <a:solidFill>
          <a:schemeClr val="accent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1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1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1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▷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7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8.wmf"/><Relationship Id="rId4" Type="http://schemas.openxmlformats.org/officeDocument/2006/relationships/package" Target="../embeddings/Microsoft_Excel_Worksheet.xlsx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>
            <a:spLocks noGrp="1"/>
          </p:cNvSpPr>
          <p:nvPr>
            <p:ph type="ctrTitle"/>
          </p:nvPr>
        </p:nvSpPr>
        <p:spPr>
          <a:xfrm>
            <a:off x="722251" y="1137864"/>
            <a:ext cx="7291636" cy="13915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600" b="1" dirty="0">
                <a:latin typeface="Raleway" pitchFamily="2" charset="0"/>
                <a:ea typeface="思源黑体" panose="020B0500000000000000" pitchFamily="34" charset="-122"/>
              </a:rPr>
              <a:t>Cyclistic Trip Data Analysis</a:t>
            </a:r>
            <a:br>
              <a:rPr lang="en-US" altLang="zh-CN" sz="3600" b="1" dirty="0">
                <a:latin typeface="Raleway" pitchFamily="2" charset="0"/>
                <a:ea typeface="思源黑体" panose="020B0500000000000000" pitchFamily="34" charset="-122"/>
              </a:rPr>
            </a:br>
            <a:r>
              <a:rPr lang="en-US" altLang="zh-CN" sz="3600" b="1" dirty="0">
                <a:latin typeface="Raleway" pitchFamily="2" charset="0"/>
                <a:ea typeface="思源黑体" panose="020B0500000000000000" pitchFamily="34" charset="-122"/>
              </a:rPr>
              <a:t>for Trends by Rider Type </a:t>
            </a:r>
            <a:endParaRPr sz="3600" b="1" dirty="0">
              <a:latin typeface="Raleway" pitchFamily="2" charset="0"/>
              <a:ea typeface="思源黑体" panose="020B0500000000000000" pitchFamily="34" charset="-122"/>
            </a:endParaRPr>
          </a:p>
        </p:txBody>
      </p:sp>
      <p:sp>
        <p:nvSpPr>
          <p:cNvPr id="3" name="Google Shape;88;p12">
            <a:extLst>
              <a:ext uri="{FF2B5EF4-FFF2-40B4-BE49-F238E27FC236}">
                <a16:creationId xmlns:a16="http://schemas.microsoft.com/office/drawing/2014/main" id="{57DB06DF-33EA-4FD9-922C-869FC0529F2B}"/>
              </a:ext>
            </a:extLst>
          </p:cNvPr>
          <p:cNvSpPr txBox="1">
            <a:spLocks/>
          </p:cNvSpPr>
          <p:nvPr/>
        </p:nvSpPr>
        <p:spPr>
          <a:xfrm>
            <a:off x="722251" y="2696739"/>
            <a:ext cx="6736500" cy="139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Raleway"/>
              <a:buNone/>
              <a:defRPr sz="4400" b="0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2000" dirty="0"/>
              <a:t>Presented by:	Ziyi Xu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Last Updated:	April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501045" y="374052"/>
            <a:ext cx="3692437" cy="11464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Number of Rides by </a:t>
            </a:r>
            <a:r>
              <a:rPr lang="en-US" altLang="zh-CN" sz="2400" dirty="0"/>
              <a:t>Week Day</a:t>
            </a:r>
            <a:r>
              <a:rPr lang="en" sz="2400" dirty="0"/>
              <a:t> and Rider Type</a:t>
            </a:r>
            <a:endParaRPr sz="2400"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263709" y="1590823"/>
            <a:ext cx="3782339" cy="33130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r>
              <a:rPr lang="en-US" sz="1300" dirty="0"/>
              <a:t>The trend of rides by week day contrasts between annual members and casual riders.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r>
              <a:rPr lang="en-US" sz="1300" dirty="0"/>
              <a:t>Annual members has far more rides on workdays than casual riders, especially on the middle of the week. 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r>
              <a:rPr lang="en-US" sz="1300" dirty="0"/>
              <a:t>Number of rides by annual member is relatively stable in general. 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r>
              <a:rPr lang="en-US" sz="1300" dirty="0"/>
              <a:t>Casual riders has more rides on weekends than members, but the number drops quickly on workdays, almost half of the weekend figure.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endParaRPr lang="en-US" sz="1400" dirty="0"/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endParaRPr lang="en-US" sz="1600" dirty="0"/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endParaRPr lang="en-US" sz="1600" dirty="0"/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endParaRPr lang="en-US" sz="1600"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3310422-F2A5-47E8-9900-FC6EA7FF13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56" r="19239"/>
          <a:stretch/>
        </p:blipFill>
        <p:spPr>
          <a:xfrm>
            <a:off x="4074307" y="300776"/>
            <a:ext cx="4998655" cy="419472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C99C2AF-725C-4132-A54E-ABD8599AFA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5094" y="348736"/>
            <a:ext cx="950961" cy="59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842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59D15DD-ADBD-4102-A8C0-76CB63B631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926" y="195297"/>
            <a:ext cx="7097112" cy="3788612"/>
          </a:xfrm>
          <a:prstGeom prst="rect">
            <a:avLst/>
          </a:prstGeom>
        </p:spPr>
      </p:pic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260414" y="133420"/>
            <a:ext cx="5913505" cy="482323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Number of Rides by Month &amp; Rider Type</a:t>
            </a:r>
            <a:endParaRPr sz="2000"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702495" y="3918869"/>
            <a:ext cx="7739010" cy="12737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r>
              <a:rPr lang="en-US" altLang="zh-CN" sz="1400" dirty="0"/>
              <a:t>Number of rides varies greatly, rising on summer and falling on winter.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r>
              <a:rPr lang="en-US" altLang="zh-CN" sz="1400" dirty="0"/>
              <a:t>Although generally there are more rides by members, the number of rides by casual members overtakes on mid-summer (June, July, August).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endParaRPr lang="en-US" sz="1400"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01687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230D11A-A4B1-433F-B447-191793A3B0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r="397"/>
          <a:stretch/>
        </p:blipFill>
        <p:spPr>
          <a:xfrm>
            <a:off x="282792" y="52833"/>
            <a:ext cx="8393695" cy="5005732"/>
          </a:xfrm>
          <a:prstGeom prst="rect">
            <a:avLst/>
          </a:prstGeom>
        </p:spPr>
      </p:pic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242454" y="1"/>
            <a:ext cx="4937228" cy="426262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Number of Rides by Route &amp; Rider Type</a:t>
            </a:r>
            <a:endParaRPr sz="1800"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4812631" y="1354411"/>
            <a:ext cx="3863856" cy="3169462"/>
          </a:xfrm>
          <a:prstGeom prst="rect">
            <a:avLst/>
          </a:prstGeom>
          <a:solidFill>
            <a:schemeClr val="tx2">
              <a:alpha val="15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r>
              <a:rPr lang="en-US" sz="1200" dirty="0"/>
              <a:t>Frequent routes are grouped and calculated. Non-docked rides are expressed using geo-coordinates. Round rides are also marked at the end of each bar.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r>
              <a:rPr lang="en-US" sz="1200" dirty="0"/>
              <a:t>Around half of the most frequent routes are round rides, however these </a:t>
            </a:r>
            <a:r>
              <a:rPr lang="en-US" altLang="zh-CN" sz="1200" dirty="0"/>
              <a:t>frequent routes are generally attributed to casual riders.</a:t>
            </a:r>
            <a:endParaRPr lang="en-US" sz="1200" dirty="0"/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r>
              <a:rPr lang="en-US" sz="1200" dirty="0"/>
              <a:t>The proportion of</a:t>
            </a:r>
            <a:r>
              <a:rPr lang="en-US" altLang="zh-CN" sz="1200" dirty="0"/>
              <a:t> frequent routes by annual members generally resembles those by casual riders (half-half).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r>
              <a:rPr lang="en-US" sz="1200" dirty="0"/>
              <a:t>The top two routes are extremely popular, and then the popularity of other routes gradually declines.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endParaRPr lang="en-US" sz="1200"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3310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>
            <a:spLocks noGrp="1"/>
          </p:cNvSpPr>
          <p:nvPr>
            <p:ph type="ctrTitle"/>
          </p:nvPr>
        </p:nvSpPr>
        <p:spPr>
          <a:xfrm>
            <a:off x="388324" y="1548679"/>
            <a:ext cx="8367102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>
                <a:solidFill>
                  <a:schemeClr val="accent2"/>
                </a:solidFill>
              </a:rPr>
              <a:t>3.</a:t>
            </a:r>
          </a:p>
          <a:p>
            <a:pPr marL="114300" lvl="0" algn="l" rtl="0">
              <a:spcBef>
                <a:spcPts val="0"/>
              </a:spcBef>
              <a:spcAft>
                <a:spcPts val="600"/>
              </a:spcAft>
              <a:buSzPts val="1800"/>
            </a:pPr>
            <a:r>
              <a:rPr lang="en-US" altLang="zh-CN" sz="4000" dirty="0"/>
              <a:t>Conclusions &amp; </a:t>
            </a:r>
            <a:r>
              <a:rPr lang="en-GB" altLang="zh-CN" sz="4000" dirty="0"/>
              <a:t>Recommendations </a:t>
            </a:r>
            <a:endParaRPr lang="en-US" altLang="zh-CN" sz="4000" dirty="0"/>
          </a:p>
        </p:txBody>
      </p:sp>
      <p:sp>
        <p:nvSpPr>
          <p:cNvPr id="112" name="Google Shape;112;p15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None/>
            </a:pPr>
            <a:endParaRPr lang="en-US" sz="1400" b="0" dirty="0"/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0927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5"/>
          <p:cNvSpPr txBox="1">
            <a:spLocks noGrp="1"/>
          </p:cNvSpPr>
          <p:nvPr>
            <p:ph type="title"/>
          </p:nvPr>
        </p:nvSpPr>
        <p:spPr>
          <a:xfrm>
            <a:off x="946328" y="601785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zh-CN" b="1" dirty="0"/>
              <a:t>Conclusion</a:t>
            </a:r>
            <a:br>
              <a:rPr lang="en" dirty="0"/>
            </a:br>
            <a:r>
              <a:rPr lang="en-US" altLang="zh-CN" dirty="0"/>
              <a:t>Key Findings</a:t>
            </a:r>
            <a:endParaRPr dirty="0"/>
          </a:p>
        </p:txBody>
      </p:sp>
      <p:sp>
        <p:nvSpPr>
          <p:cNvPr id="365" name="Google Shape;365;p35"/>
          <p:cNvSpPr txBox="1">
            <a:spLocks noGrp="1"/>
          </p:cNvSpPr>
          <p:nvPr>
            <p:ph type="body" idx="1"/>
          </p:nvPr>
        </p:nvSpPr>
        <p:spPr>
          <a:xfrm>
            <a:off x="893699" y="1350563"/>
            <a:ext cx="7424709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lvl="0" indent="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SzPts val="2400"/>
              <a:buNone/>
            </a:pPr>
            <a:r>
              <a:rPr lang="en-US" sz="1600" dirty="0">
                <a:sym typeface="Raleway"/>
              </a:rPr>
              <a:t>Compared to casual riders</a:t>
            </a:r>
            <a:r>
              <a:rPr lang="en-US" sz="1600" dirty="0"/>
              <a:t>: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SzPts val="2400"/>
              <a:buChar char="▷"/>
            </a:pPr>
            <a:r>
              <a:rPr lang="en-US" sz="1600" dirty="0"/>
              <a:t>Members carried out more rides.</a:t>
            </a:r>
          </a:p>
          <a:p>
            <a:pPr indent="-381000">
              <a:lnSpc>
                <a:spcPct val="115000"/>
              </a:lnSpc>
              <a:spcAft>
                <a:spcPts val="600"/>
              </a:spcAft>
              <a:buSzPts val="2400"/>
            </a:pPr>
            <a:r>
              <a:rPr lang="en-US" altLang="zh-CN" sz="1600" dirty="0"/>
              <a:t>Members tend to have shorter (half-long) rides.</a:t>
            </a:r>
            <a:endParaRPr lang="en-US" sz="1600" dirty="0"/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SzPts val="2400"/>
              <a:buChar char="▷"/>
            </a:pPr>
            <a:r>
              <a:rPr lang="en-US" altLang="zh-CN" sz="1600" dirty="0"/>
              <a:t>Annual members has far more rides on workdays, but falling behind on weekends. Their usage is quite stable across whole week.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SzPts val="2400"/>
              <a:buChar char="▷"/>
            </a:pPr>
            <a:r>
              <a:rPr lang="en-US" altLang="zh-CN" sz="1600" dirty="0"/>
              <a:t>Number of rides by members rises slower from winter to summer and is overtaken on mid-summer (Jun, Jul, Aug).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SzPts val="2400"/>
              <a:buChar char="▷"/>
            </a:pPr>
            <a:r>
              <a:rPr lang="en-US" sz="1600" dirty="0"/>
              <a:t>Few frequent routes by members are round rides</a:t>
            </a:r>
            <a:r>
              <a:rPr lang="en-US" altLang="zh-CN" sz="1600" dirty="0"/>
              <a:t>, far less then casual riders</a:t>
            </a:r>
            <a:r>
              <a:rPr lang="en-US" sz="1600" dirty="0"/>
              <a:t>.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▷"/>
            </a:pPr>
            <a:endParaRPr sz="2400" dirty="0"/>
          </a:p>
        </p:txBody>
      </p:sp>
      <p:sp>
        <p:nvSpPr>
          <p:cNvPr id="366" name="Google Shape;366;p35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3289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5"/>
          <p:cNvSpPr txBox="1">
            <a:spLocks noGrp="1"/>
          </p:cNvSpPr>
          <p:nvPr>
            <p:ph type="title"/>
          </p:nvPr>
        </p:nvSpPr>
        <p:spPr>
          <a:xfrm>
            <a:off x="946328" y="601785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zh-CN" b="1" dirty="0"/>
              <a:t>Recommendations</a:t>
            </a:r>
            <a:br>
              <a:rPr lang="en" dirty="0"/>
            </a:br>
            <a:r>
              <a:rPr lang="en-US" altLang="zh-CN" dirty="0"/>
              <a:t>Top Three</a:t>
            </a:r>
            <a:endParaRPr dirty="0"/>
          </a:p>
        </p:txBody>
      </p:sp>
      <p:sp>
        <p:nvSpPr>
          <p:cNvPr id="365" name="Google Shape;365;p35"/>
          <p:cNvSpPr txBox="1">
            <a:spLocks noGrp="1"/>
          </p:cNvSpPr>
          <p:nvPr>
            <p:ph type="body" idx="1"/>
          </p:nvPr>
        </p:nvSpPr>
        <p:spPr>
          <a:xfrm>
            <a:off x="893700" y="1350563"/>
            <a:ext cx="7339190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SzPts val="2400"/>
              <a:buChar char="▷"/>
            </a:pPr>
            <a:r>
              <a:rPr lang="en-US" altLang="zh-CN" sz="1800" dirty="0"/>
              <a:t>Design membership advertising strategy for casual riders who have frequent short rides.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SzPts val="2400"/>
              <a:buChar char="▷"/>
            </a:pPr>
            <a:r>
              <a:rPr lang="en-US" altLang="zh-CN" sz="1800" dirty="0"/>
              <a:t>Promote a time-limited offer on annual membership on summer weekends for casual riders, or design a special annual membership for weekend rides only.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SzPts val="2400"/>
              <a:buChar char="▷"/>
            </a:pPr>
            <a:r>
              <a:rPr lang="en-US" altLang="zh-CN" sz="1800" dirty="0"/>
              <a:t>Implement automatic calculation to convey expected savings through annual memberships to target casual riders mentioned above.</a:t>
            </a:r>
            <a:endParaRPr lang="en-US" sz="1800" dirty="0"/>
          </a:p>
        </p:txBody>
      </p:sp>
      <p:sp>
        <p:nvSpPr>
          <p:cNvPr id="366" name="Google Shape;366;p35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33479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4"/>
          <p:cNvSpPr txBox="1">
            <a:spLocks noGrp="1"/>
          </p:cNvSpPr>
          <p:nvPr>
            <p:ph type="ctrTitle" idx="4294967295"/>
          </p:nvPr>
        </p:nvSpPr>
        <p:spPr>
          <a:xfrm>
            <a:off x="916025" y="726094"/>
            <a:ext cx="5561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2"/>
                </a:solidFill>
              </a:rPr>
              <a:t>Thanks!</a:t>
            </a:r>
            <a:endParaRPr sz="6000">
              <a:solidFill>
                <a:schemeClr val="accent2"/>
              </a:solidFill>
            </a:endParaRPr>
          </a:p>
        </p:txBody>
      </p:sp>
      <p:sp>
        <p:nvSpPr>
          <p:cNvPr id="357" name="Google Shape;357;p34"/>
          <p:cNvSpPr txBox="1">
            <a:spLocks noGrp="1"/>
          </p:cNvSpPr>
          <p:nvPr>
            <p:ph type="subTitle" idx="4294967295"/>
          </p:nvPr>
        </p:nvSpPr>
        <p:spPr>
          <a:xfrm>
            <a:off x="916025" y="1754213"/>
            <a:ext cx="5561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chemeClr val="lt1"/>
                </a:solidFill>
              </a:rPr>
              <a:t>Any questions?</a:t>
            </a:r>
            <a:endParaRPr sz="4800" b="1">
              <a:solidFill>
                <a:schemeClr val="lt1"/>
              </a:solidFill>
            </a:endParaRPr>
          </a:p>
        </p:txBody>
      </p:sp>
      <p:sp>
        <p:nvSpPr>
          <p:cNvPr id="358" name="Google Shape;358;p34"/>
          <p:cNvSpPr txBox="1">
            <a:spLocks noGrp="1"/>
          </p:cNvSpPr>
          <p:nvPr>
            <p:ph type="body" idx="4294967295"/>
          </p:nvPr>
        </p:nvSpPr>
        <p:spPr>
          <a:xfrm>
            <a:off x="916025" y="2759006"/>
            <a:ext cx="6362994" cy="1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</a:rPr>
              <a:t>You can also contact me by</a:t>
            </a:r>
            <a:r>
              <a:rPr lang="en" dirty="0">
                <a:solidFill>
                  <a:schemeClr val="lt1"/>
                </a:solidFill>
              </a:rPr>
              <a:t> my email address.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359" name="Google Shape;359;p34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87167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5"/>
          <p:cNvSpPr txBox="1">
            <a:spLocks noGrp="1"/>
          </p:cNvSpPr>
          <p:nvPr>
            <p:ph type="title"/>
          </p:nvPr>
        </p:nvSpPr>
        <p:spPr>
          <a:xfrm>
            <a:off x="893700" y="591915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 dirty="0"/>
              <a:t>Appendix</a:t>
            </a:r>
            <a:br>
              <a:rPr lang="en" dirty="0"/>
            </a:br>
            <a:r>
              <a:rPr lang="en" dirty="0"/>
              <a:t>Data Cleaning &amp; Limitations</a:t>
            </a:r>
            <a:endParaRPr dirty="0"/>
          </a:p>
        </p:txBody>
      </p:sp>
      <p:sp>
        <p:nvSpPr>
          <p:cNvPr id="365" name="Google Shape;365;p35"/>
          <p:cNvSpPr txBox="1">
            <a:spLocks noGrp="1"/>
          </p:cNvSpPr>
          <p:nvPr>
            <p:ph type="body" idx="1"/>
          </p:nvPr>
        </p:nvSpPr>
        <p:spPr>
          <a:xfrm>
            <a:off x="893700" y="1406476"/>
            <a:ext cx="6462600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lnSpc>
                <a:spcPct val="115000"/>
              </a:lnSpc>
              <a:spcAft>
                <a:spcPts val="600"/>
              </a:spcAft>
              <a:buSzPts val="2400"/>
            </a:pPr>
            <a:r>
              <a:rPr lang="en-US" altLang="zh-CN" sz="1200" dirty="0"/>
              <a:t>D</a:t>
            </a:r>
            <a:r>
              <a:rPr lang="en-US" altLang="zh-CN" sz="1200" b="0" dirty="0"/>
              <a:t>ataset only contains data fields of: </a:t>
            </a:r>
            <a:br>
              <a:rPr lang="en-US" altLang="zh-CN" sz="1200" b="0" dirty="0"/>
            </a:br>
            <a:r>
              <a:rPr lang="en-US" altLang="zh-CN" sz="1200" dirty="0"/>
              <a:t>incognito ride </a:t>
            </a:r>
            <a:r>
              <a:rPr lang="en-US" altLang="zh-CN" sz="1200" b="0" dirty="0"/>
              <a:t>id, rideable type, start-end date time, start-end station, start-end latitude &amp; longitude, rider type.</a:t>
            </a:r>
          </a:p>
          <a:p>
            <a:pPr indent="-381000">
              <a:lnSpc>
                <a:spcPct val="115000"/>
              </a:lnSpc>
              <a:spcAft>
                <a:spcPts val="600"/>
              </a:spcAft>
              <a:buSzPts val="2400"/>
            </a:pPr>
            <a:r>
              <a:rPr lang="en-US" altLang="zh-CN" sz="1200" dirty="0"/>
              <a:t>Only rides of traditional two-wheeled bikes (3 types) are available. Assistive rides of special bikes like reclining bikes, hand tricycles, and cargo bikes accounts for 8% and are not reflected in the dataset. </a:t>
            </a:r>
          </a:p>
          <a:p>
            <a:pPr indent="-381000">
              <a:lnSpc>
                <a:spcPct val="115000"/>
              </a:lnSpc>
              <a:spcAft>
                <a:spcPts val="600"/>
              </a:spcAft>
              <a:buSzPts val="2400"/>
            </a:pPr>
            <a:r>
              <a:rPr lang="en-US" altLang="zh-CN" sz="1200" dirty="0"/>
              <a:t>Records with NULL </a:t>
            </a:r>
            <a:r>
              <a:rPr lang="en-US" altLang="zh-CN" sz="1200" dirty="0" err="1"/>
              <a:t>end_lat</a:t>
            </a:r>
            <a:r>
              <a:rPr lang="en-US" altLang="zh-CN" sz="1200" dirty="0"/>
              <a:t> and </a:t>
            </a:r>
            <a:r>
              <a:rPr lang="en-US" altLang="zh-CN" sz="1200" dirty="0" err="1"/>
              <a:t>end_lng</a:t>
            </a:r>
            <a:r>
              <a:rPr lang="en-US" altLang="zh-CN" sz="1200" dirty="0"/>
              <a:t> values are regarded as invalid and are excluded in the analysis (No null values in </a:t>
            </a:r>
            <a:r>
              <a:rPr lang="en-US" altLang="zh-CN" sz="1200" dirty="0" err="1"/>
              <a:t>start_lat</a:t>
            </a:r>
            <a:r>
              <a:rPr lang="en-US" altLang="zh-CN" sz="1200" dirty="0"/>
              <a:t> and </a:t>
            </a:r>
            <a:r>
              <a:rPr lang="en-US" altLang="zh-CN" sz="1200" dirty="0" err="1"/>
              <a:t>start_lng</a:t>
            </a:r>
            <a:r>
              <a:rPr lang="en-US" altLang="zh-CN" sz="1200" dirty="0"/>
              <a:t>).</a:t>
            </a:r>
          </a:p>
          <a:p>
            <a:pPr indent="-381000">
              <a:lnSpc>
                <a:spcPct val="115000"/>
              </a:lnSpc>
              <a:spcAft>
                <a:spcPts val="600"/>
              </a:spcAft>
              <a:buSzPts val="2400"/>
            </a:pPr>
            <a:r>
              <a:rPr lang="en-US" altLang="zh-CN" sz="1200" dirty="0"/>
              <a:t>Records whose ride lengths are negative are discarded in time related analyses. Also, records with ride length less than 1 minute are regarded as potential false starts or redocking and hence excluded in time related analyses as well.</a:t>
            </a:r>
          </a:p>
          <a:p>
            <a:pPr indent="-381000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2400"/>
            </a:pPr>
            <a:endParaRPr lang="en-US" altLang="zh-CN" sz="1200" dirty="0"/>
          </a:p>
          <a:p>
            <a:pPr indent="-381000">
              <a:lnSpc>
                <a:spcPct val="115000"/>
              </a:lnSpc>
              <a:buSzPts val="2400"/>
            </a:pPr>
            <a:endParaRPr lang="en-US" altLang="zh-CN" sz="1200" dirty="0"/>
          </a:p>
          <a:p>
            <a:pPr indent="-381000">
              <a:lnSpc>
                <a:spcPct val="115000"/>
              </a:lnSpc>
              <a:buSzPts val="2400"/>
            </a:pPr>
            <a:endParaRPr lang="en-US" altLang="zh-CN" sz="1200" dirty="0"/>
          </a:p>
          <a:p>
            <a:pPr indent="-381000">
              <a:lnSpc>
                <a:spcPct val="115000"/>
              </a:lnSpc>
              <a:buSzPts val="2400"/>
            </a:pPr>
            <a:endParaRPr lang="en-US" altLang="zh-CN" sz="2000" b="0" dirty="0"/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▷"/>
            </a:pPr>
            <a:endParaRPr sz="2400" dirty="0"/>
          </a:p>
        </p:txBody>
      </p:sp>
      <p:sp>
        <p:nvSpPr>
          <p:cNvPr id="366" name="Google Shape;366;p35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41384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5"/>
          <p:cNvSpPr txBox="1">
            <a:spLocks noGrp="1"/>
          </p:cNvSpPr>
          <p:nvPr>
            <p:ph type="title"/>
          </p:nvPr>
        </p:nvSpPr>
        <p:spPr>
          <a:xfrm>
            <a:off x="893700" y="591915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 dirty="0"/>
              <a:t>Appendix</a:t>
            </a:r>
            <a:br>
              <a:rPr lang="en" dirty="0"/>
            </a:br>
            <a:r>
              <a:rPr lang="en-GB" dirty="0"/>
              <a:t>Queried tables/results</a:t>
            </a:r>
            <a:endParaRPr dirty="0"/>
          </a:p>
        </p:txBody>
      </p:sp>
      <p:sp>
        <p:nvSpPr>
          <p:cNvPr id="365" name="Google Shape;365;p35"/>
          <p:cNvSpPr txBox="1">
            <a:spLocks noGrp="1"/>
          </p:cNvSpPr>
          <p:nvPr>
            <p:ph type="body" idx="1"/>
          </p:nvPr>
        </p:nvSpPr>
        <p:spPr>
          <a:xfrm>
            <a:off x="893700" y="1505292"/>
            <a:ext cx="6462600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lnSpc>
                <a:spcPct val="115000"/>
              </a:lnSpc>
              <a:spcAft>
                <a:spcPts val="600"/>
              </a:spcAft>
              <a:buSzPts val="2400"/>
            </a:pPr>
            <a:r>
              <a:rPr lang="en-US" altLang="zh-CN" sz="1200" dirty="0"/>
              <a:t>Summary spreadsheet file of the queried tables/results used in the analysis will be supplied here.</a:t>
            </a:r>
            <a:br>
              <a:rPr lang="en-US" altLang="zh-CN" sz="1200" dirty="0"/>
            </a:br>
            <a:endParaRPr lang="en-US" altLang="zh-CN" sz="1200" dirty="0"/>
          </a:p>
          <a:p>
            <a:pPr marL="76200" indent="0">
              <a:lnSpc>
                <a:spcPct val="115000"/>
              </a:lnSpc>
              <a:spcAft>
                <a:spcPts val="600"/>
              </a:spcAft>
              <a:buSzPts val="2400"/>
              <a:buNone/>
            </a:pPr>
            <a:br>
              <a:rPr lang="en-US" altLang="zh-CN" sz="1200"/>
            </a:br>
            <a:r>
              <a:rPr lang="en-US" altLang="zh-CN" sz="1200"/>
              <a:t>          [</a:t>
            </a:r>
            <a:r>
              <a:rPr lang="en-US" altLang="zh-CN" sz="1200" dirty="0"/>
              <a:t>SQL Results - Summary – Charts.xlsx]</a:t>
            </a:r>
          </a:p>
          <a:p>
            <a:pPr indent="-381000">
              <a:lnSpc>
                <a:spcPct val="115000"/>
              </a:lnSpc>
              <a:buSzPts val="2400"/>
            </a:pPr>
            <a:endParaRPr lang="en-US" altLang="zh-CN" sz="1200" dirty="0"/>
          </a:p>
          <a:p>
            <a:pPr indent="-381000">
              <a:lnSpc>
                <a:spcPct val="115000"/>
              </a:lnSpc>
              <a:buSzPts val="2400"/>
            </a:pPr>
            <a:endParaRPr lang="en-US" altLang="zh-CN" sz="2000" b="0" dirty="0"/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▷"/>
            </a:pPr>
            <a:endParaRPr sz="2400" dirty="0"/>
          </a:p>
        </p:txBody>
      </p:sp>
      <p:sp>
        <p:nvSpPr>
          <p:cNvPr id="366" name="Google Shape;366;p35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1C6789B-0152-4EC3-814D-C44922E7B42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1474192"/>
              </p:ext>
            </p:extLst>
          </p:nvPr>
        </p:nvGraphicFramePr>
        <p:xfrm>
          <a:off x="4114800" y="2371771"/>
          <a:ext cx="914400" cy="766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name="Worksheet" showAsIcon="1" r:id="rId4" imgW="914400" imgH="766800" progId="Excel.Sheet.12">
                  <p:embed/>
                </p:oleObj>
              </mc:Choice>
              <mc:Fallback>
                <p:oleObj name="Worksheet" showAsIcon="1" r:id="rId4" imgW="914400" imgH="7668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14800" y="2371771"/>
                        <a:ext cx="914400" cy="766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35283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893700" y="1373588"/>
            <a:ext cx="6569514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600"/>
              </a:spcAft>
              <a:buSzPts val="1800"/>
              <a:buChar char="▷"/>
            </a:pPr>
            <a:r>
              <a:rPr lang="en-GB" altLang="zh-CN" sz="2000" dirty="0"/>
              <a:t>Project Overview </a:t>
            </a:r>
            <a:br>
              <a:rPr lang="en-US" sz="2000" dirty="0"/>
            </a:br>
            <a:r>
              <a:rPr lang="en-US" sz="2000" dirty="0"/>
              <a:t>(Goals &amp; Business Tasks)</a:t>
            </a:r>
          </a:p>
          <a:p>
            <a:pPr marL="457200" lvl="0" indent="-342900" algn="l" rtl="0">
              <a:spcBef>
                <a:spcPts val="0"/>
              </a:spcBef>
              <a:spcAft>
                <a:spcPts val="600"/>
              </a:spcAft>
              <a:buSzPts val="1800"/>
              <a:buChar char="▷"/>
            </a:pPr>
            <a:r>
              <a:rPr lang="en-GB" altLang="zh-CN" sz="2000" dirty="0"/>
              <a:t>Data and Analysis</a:t>
            </a:r>
            <a:endParaRPr sz="2000" dirty="0"/>
          </a:p>
          <a:p>
            <a:pPr marL="457200" lvl="0" indent="-342900" algn="l" rtl="0">
              <a:spcBef>
                <a:spcPts val="0"/>
              </a:spcBef>
              <a:spcAft>
                <a:spcPts val="600"/>
              </a:spcAft>
              <a:buSzPts val="1800"/>
              <a:buChar char="▷"/>
            </a:pPr>
            <a:r>
              <a:rPr lang="en-US" sz="2000" dirty="0"/>
              <a:t>Conclusions &amp; </a:t>
            </a:r>
            <a:r>
              <a:rPr lang="en-GB" altLang="zh-CN" sz="2000" dirty="0"/>
              <a:t>Recommendations </a:t>
            </a:r>
            <a:endParaRPr lang="en-US" sz="2000" dirty="0"/>
          </a:p>
          <a:p>
            <a:pPr marL="457200" lvl="0" indent="-342900" algn="l" rtl="0">
              <a:spcBef>
                <a:spcPts val="0"/>
              </a:spcBef>
              <a:spcAft>
                <a:spcPts val="600"/>
              </a:spcAft>
              <a:buSzPts val="1800"/>
              <a:buChar char="▷"/>
            </a:pPr>
            <a:r>
              <a:rPr lang="en-US" altLang="zh-CN" sz="2000" dirty="0"/>
              <a:t>The End / Q&amp;A</a:t>
            </a:r>
            <a:endParaRPr lang="en-US" sz="2000" dirty="0"/>
          </a:p>
          <a:p>
            <a:pPr marL="457200" lvl="0" indent="-342900" algn="l" rtl="0">
              <a:spcBef>
                <a:spcPts val="0"/>
              </a:spcBef>
              <a:spcAft>
                <a:spcPts val="600"/>
              </a:spcAft>
              <a:buSzPts val="1800"/>
              <a:buChar char="▷"/>
            </a:pPr>
            <a:r>
              <a:rPr lang="en-US" sz="2000" i="1" dirty="0"/>
              <a:t>Appendix (With Tables)</a:t>
            </a:r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78029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2"/>
                </a:solidFill>
              </a:rPr>
              <a:t>1.</a:t>
            </a:r>
            <a:endParaRPr sz="7200" dirty="0"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</a:t>
            </a:r>
            <a:r>
              <a:rPr lang="en-US" altLang="zh-CN" dirty="0"/>
              <a:t>are we talking about?</a:t>
            </a:r>
            <a:endParaRPr dirty="0"/>
          </a:p>
        </p:txBody>
      </p:sp>
      <p:sp>
        <p:nvSpPr>
          <p:cNvPr id="112" name="Google Shape;112;p15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start with the Project Overview</a:t>
            </a:r>
            <a:endParaRPr dirty="0"/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13174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>
            <a:spLocks noGrp="1"/>
          </p:cNvSpPr>
          <p:nvPr>
            <p:ph type="body" idx="1"/>
          </p:nvPr>
        </p:nvSpPr>
        <p:spPr>
          <a:xfrm>
            <a:off x="893625" y="1714500"/>
            <a:ext cx="3136800" cy="17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The Project's Goal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zh-CN" sz="1600" dirty="0"/>
              <a:t>Design new marketing strategies to convert casual riders into annual members for Cyclistic’s future growth.</a:t>
            </a:r>
            <a:endParaRPr lang="en-US" altLang="zh-CN" sz="1400" i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zh-CN" sz="1400" i="1" dirty="0"/>
              <a:t>(Casual riders include riders with single-ride or full-day passes)</a:t>
            </a:r>
            <a:endParaRPr lang="en-US" altLang="zh-CN" sz="1400" dirty="0"/>
          </a:p>
        </p:txBody>
      </p:sp>
      <p:sp>
        <p:nvSpPr>
          <p:cNvPr id="145" name="Google Shape;145;p19"/>
          <p:cNvSpPr txBox="1">
            <a:spLocks noGrp="1"/>
          </p:cNvSpPr>
          <p:nvPr>
            <p:ph type="title"/>
          </p:nvPr>
        </p:nvSpPr>
        <p:spPr>
          <a:xfrm>
            <a:off x="893700" y="72033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altLang="zh-CN" sz="3200" dirty="0"/>
              <a:t>Project Overview</a:t>
            </a:r>
            <a:endParaRPr dirty="0"/>
          </a:p>
        </p:txBody>
      </p:sp>
      <p:sp>
        <p:nvSpPr>
          <p:cNvPr id="146" name="Google Shape;146;p19"/>
          <p:cNvSpPr txBox="1">
            <a:spLocks noGrp="1"/>
          </p:cNvSpPr>
          <p:nvPr>
            <p:ph type="body" idx="2"/>
          </p:nvPr>
        </p:nvSpPr>
        <p:spPr>
          <a:xfrm>
            <a:off x="4906897" y="1714500"/>
            <a:ext cx="3233893" cy="17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Business Task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Determine how annual members and casual riders use Cyclistic bikes differently.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i="1" dirty="0"/>
              <a:t>(This is the first of three questions that will guide the future marketing program)</a:t>
            </a:r>
          </a:p>
        </p:txBody>
      </p:sp>
      <p:sp>
        <p:nvSpPr>
          <p:cNvPr id="147" name="Google Shape;147;p19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85010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2"/>
                </a:solidFill>
              </a:rPr>
              <a:t>2.</a:t>
            </a:r>
            <a:endParaRPr sz="7200" dirty="0"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Trip Data and Analysis</a:t>
            </a:r>
            <a:endParaRPr dirty="0"/>
          </a:p>
        </p:txBody>
      </p:sp>
      <p:sp>
        <p:nvSpPr>
          <p:cNvPr id="112" name="Google Shape;112;p15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600"/>
              </a:spcAft>
            </a:pPr>
            <a:r>
              <a:rPr lang="en-US" altLang="zh-CN" sz="1600" b="0" dirty="0"/>
              <a:t>Data is analyzed in multiple dimensions, contrasted by rider type.</a:t>
            </a:r>
          </a:p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None/>
            </a:pPr>
            <a:endParaRPr lang="en-US" sz="1400" b="0" dirty="0"/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8750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5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Overview</a:t>
            </a:r>
            <a:endParaRPr dirty="0"/>
          </a:p>
        </p:txBody>
      </p:sp>
      <p:sp>
        <p:nvSpPr>
          <p:cNvPr id="365" name="Google Shape;365;p35"/>
          <p:cNvSpPr txBox="1">
            <a:spLocks noGrp="1"/>
          </p:cNvSpPr>
          <p:nvPr>
            <p:ph type="body" idx="1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lnSpc>
                <a:spcPct val="115000"/>
              </a:lnSpc>
              <a:spcAft>
                <a:spcPts val="600"/>
              </a:spcAft>
              <a:buSzPts val="2400"/>
            </a:pPr>
            <a:r>
              <a:rPr lang="en-US" altLang="zh-CN" sz="2000" b="0" dirty="0"/>
              <a:t>Cyclistic’s historical trip data of previous 12 months, from Apr 2021 to Mar 2022, is used.</a:t>
            </a:r>
          </a:p>
          <a:p>
            <a:pPr indent="-381000">
              <a:lnSpc>
                <a:spcPct val="115000"/>
              </a:lnSpc>
              <a:spcAft>
                <a:spcPts val="600"/>
              </a:spcAft>
              <a:buSzPts val="2400"/>
            </a:pPr>
            <a:r>
              <a:rPr lang="en-US" altLang="zh-CN" sz="2000" dirty="0"/>
              <a:t>Dataset consists of more than 5 million trips during the 12 months’ time.</a:t>
            </a:r>
            <a:endParaRPr lang="en-US" altLang="zh-CN" sz="2000" b="0" dirty="0"/>
          </a:p>
          <a:p>
            <a:pPr indent="-381000">
              <a:lnSpc>
                <a:spcPct val="115000"/>
              </a:lnSpc>
              <a:spcAft>
                <a:spcPts val="600"/>
              </a:spcAft>
              <a:buSzPts val="2400"/>
            </a:pPr>
            <a:r>
              <a:rPr lang="en-US" altLang="zh-CN" sz="2000" b="0" dirty="0"/>
              <a:t>Dataset </a:t>
            </a:r>
            <a:r>
              <a:rPr lang="en-US" altLang="zh-CN" sz="2000" dirty="0"/>
              <a:t>has some limitations and has been cleaned before analysis. Details provided in </a:t>
            </a:r>
            <a:r>
              <a:rPr lang="en-US" altLang="zh-CN" sz="2000" i="1" dirty="0"/>
              <a:t>Appendix</a:t>
            </a:r>
            <a:r>
              <a:rPr lang="en-US" altLang="zh-CN" sz="2000" dirty="0"/>
              <a:t>.</a:t>
            </a:r>
            <a:endParaRPr lang="en-US" altLang="zh-CN" sz="2000" b="0" dirty="0"/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▷"/>
            </a:pPr>
            <a:endParaRPr sz="2400" dirty="0"/>
          </a:p>
        </p:txBody>
      </p:sp>
      <p:sp>
        <p:nvSpPr>
          <p:cNvPr id="366" name="Google Shape;366;p35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9772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540000" y="594000"/>
            <a:ext cx="4517049" cy="104939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Overall Average Ride Length by Rider Type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293309" y="1732377"/>
            <a:ext cx="5010430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r>
              <a:rPr lang="en-US" sz="1600" dirty="0"/>
              <a:t>Overall average ride length </a:t>
            </a:r>
            <a:r>
              <a:rPr lang="en-US" altLang="zh-CN" sz="1600" dirty="0"/>
              <a:t>varies largely among </a:t>
            </a:r>
            <a:r>
              <a:rPr lang="en-US" sz="1600" dirty="0"/>
              <a:t>annual members and casual riders.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r>
              <a:rPr lang="en-US" altLang="zh-CN" sz="1600" dirty="0"/>
              <a:t>On average, </a:t>
            </a:r>
            <a:r>
              <a:rPr lang="en-US" sz="1600" dirty="0"/>
              <a:t>annual member </a:t>
            </a:r>
            <a:r>
              <a:rPr lang="en-US" altLang="zh-CN" sz="1600" dirty="0"/>
              <a:t>generally </a:t>
            </a:r>
            <a:r>
              <a:rPr lang="en-US" sz="1600" dirty="0"/>
              <a:t>takes only half of the time than casual riders in rides.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r>
              <a:rPr lang="en-US" sz="1600" dirty="0"/>
              <a:t>The average ride length by annual members is 13.3 minutes.</a:t>
            </a:r>
          </a:p>
          <a:p>
            <a:pPr>
              <a:spcAft>
                <a:spcPts val="600"/>
              </a:spcAft>
            </a:pPr>
            <a:r>
              <a:rPr lang="en-US" altLang="zh-CN" sz="1600" dirty="0"/>
              <a:t>The average ride length by casual riders is</a:t>
            </a:r>
            <a:br>
              <a:rPr lang="en-US" altLang="zh-CN" sz="1600" dirty="0"/>
            </a:br>
            <a:r>
              <a:rPr lang="en-US" altLang="zh-CN" sz="1600" dirty="0"/>
              <a:t>30.1 minutes.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endParaRPr lang="en-US" sz="1600" dirty="0"/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endParaRPr lang="en-US" sz="1600"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34FBF94-BC96-4842-A0EB-0405DFB49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3781" y="392483"/>
            <a:ext cx="2956794" cy="4358534"/>
          </a:xfrm>
          <a:prstGeom prst="rect">
            <a:avLst/>
          </a:prstGeom>
          <a:effectLst>
            <a:glow rad="63500">
              <a:schemeClr val="bg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826528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540000" y="648000"/>
            <a:ext cx="4517049" cy="104939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Number of Rides by Bike and Rider Type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93084" y="1697393"/>
            <a:ext cx="4793340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r>
              <a:rPr lang="en-US" sz="1400" dirty="0"/>
              <a:t>The overall number of rides queried is </a:t>
            </a:r>
            <a:br>
              <a:rPr lang="en-US" sz="1400" dirty="0"/>
            </a:br>
            <a:r>
              <a:rPr lang="en-US" sz="1400" dirty="0"/>
              <a:t>5.72 million.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r>
              <a:rPr lang="en-US" sz="1400" dirty="0"/>
              <a:t>Among these, 3.18 million rides are annual members trips, and 2.54 million rides are casual rider trips.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r>
              <a:rPr lang="en-US" altLang="zh-CN" sz="1400" dirty="0"/>
              <a:t>While the rider number of each type is not disclosed, m</a:t>
            </a:r>
            <a:r>
              <a:rPr lang="en-US" sz="1400" dirty="0"/>
              <a:t>ore rides are conducted by </a:t>
            </a:r>
            <a:r>
              <a:rPr lang="en-US" altLang="zh-CN" sz="1400" dirty="0"/>
              <a:t>annual members than casual riders.</a:t>
            </a:r>
          </a:p>
          <a:p>
            <a:pPr marL="114300" lvl="0" indent="0" algn="l" rtl="0">
              <a:spcBef>
                <a:spcPts val="600"/>
              </a:spcBef>
              <a:spcAft>
                <a:spcPts val="600"/>
              </a:spcAft>
              <a:buSzPts val="1800"/>
              <a:buNone/>
            </a:pPr>
            <a:r>
              <a:rPr lang="en-US" sz="1400" dirty="0"/>
              <a:t>(More on the next slide…)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endParaRPr lang="en-US" sz="1400" dirty="0"/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endParaRPr lang="en-US" sz="1600" dirty="0"/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endParaRPr lang="en-US" sz="1600" dirty="0"/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endParaRPr lang="en-US" sz="1600"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C1F21BE-DEB3-4B1A-A51C-FE10106253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4551" y="795600"/>
            <a:ext cx="3851591" cy="355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1502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540000" y="648000"/>
            <a:ext cx="4517049" cy="104939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Number of Rides by Bike and Rider Type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263709" y="1697393"/>
            <a:ext cx="4793340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r>
              <a:rPr lang="en-US" sz="1400" dirty="0"/>
              <a:t>(Recap)</a:t>
            </a:r>
            <a:br>
              <a:rPr lang="en-US" sz="1400" dirty="0"/>
            </a:br>
            <a:r>
              <a:rPr lang="en-US" sz="1400" dirty="0"/>
              <a:t>The overall number of rides - 5.72 million.</a:t>
            </a:r>
            <a:br>
              <a:rPr lang="en-US" sz="1400" dirty="0"/>
            </a:br>
            <a:r>
              <a:rPr lang="en-US" sz="1400" dirty="0"/>
              <a:t>Annual members trips – 3.18 million</a:t>
            </a:r>
            <a:br>
              <a:rPr lang="en-US" sz="1400" dirty="0"/>
            </a:br>
            <a:r>
              <a:rPr lang="en-US" sz="1400" dirty="0"/>
              <a:t>Casual rider trips -</a:t>
            </a:r>
            <a:r>
              <a:rPr lang="en-US" altLang="zh-CN" sz="1400" dirty="0"/>
              <a:t> 2.54 million </a:t>
            </a:r>
            <a:endParaRPr lang="en-US" sz="1400" dirty="0"/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r>
              <a:rPr lang="en-US" sz="1400" dirty="0"/>
              <a:t>Generally the proportion of rides of each bike type resembles in two rider types.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r>
              <a:rPr lang="en-US" sz="1400" dirty="0"/>
              <a:t>More Classic bikes are ridden than Electric bikes, both for annual members and casual riders.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endParaRPr lang="en-US" sz="1400" dirty="0"/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endParaRPr lang="en-US" sz="1600" dirty="0"/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endParaRPr lang="en-US" sz="1600" dirty="0"/>
          </a:p>
          <a:p>
            <a:pPr marL="457200" lvl="0" indent="-342900" algn="l" rtl="0">
              <a:spcBef>
                <a:spcPts val="600"/>
              </a:spcBef>
              <a:spcAft>
                <a:spcPts val="600"/>
              </a:spcAft>
              <a:buSzPts val="1800"/>
              <a:buChar char="▷"/>
            </a:pPr>
            <a:endParaRPr lang="en-US" sz="1600"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12" name="图表 11">
                <a:extLst>
                  <a:ext uri="{FF2B5EF4-FFF2-40B4-BE49-F238E27FC236}">
                    <a16:creationId xmlns:a16="http://schemas.microsoft.com/office/drawing/2014/main" id="{B7A2227B-AF66-4089-919E-7AA7FB02C5C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901718521"/>
                  </p:ext>
                </p:extLst>
              </p:nvPr>
            </p:nvGraphicFramePr>
            <p:xfrm>
              <a:off x="4765253" y="698563"/>
              <a:ext cx="4120889" cy="374637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12" name="图表 11">
                <a:extLst>
                  <a:ext uri="{FF2B5EF4-FFF2-40B4-BE49-F238E27FC236}">
                    <a16:creationId xmlns:a16="http://schemas.microsoft.com/office/drawing/2014/main" id="{B7A2227B-AF66-4089-919E-7AA7FB02C5C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65253" y="698563"/>
                <a:ext cx="4120889" cy="374637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4821960"/>
      </p:ext>
    </p:extLst>
  </p:cSld>
  <p:clrMapOvr>
    <a:masterClrMapping/>
  </p:clrMapOvr>
</p:sld>
</file>

<file path=ppt/theme/theme1.xml><?xml version="1.0" encoding="utf-8"?>
<a:theme xmlns:a="http://schemas.openxmlformats.org/drawingml/2006/main" name="Antonio template">
  <a:themeElements>
    <a:clrScheme name="Custom 347">
      <a:dk1>
        <a:srgbClr val="677480"/>
      </a:dk1>
      <a:lt1>
        <a:srgbClr val="FFFFFF"/>
      </a:lt1>
      <a:dk2>
        <a:srgbClr val="2185C5"/>
      </a:dk2>
      <a:lt2>
        <a:srgbClr val="DEE2E6"/>
      </a:lt2>
      <a:accent1>
        <a:srgbClr val="2185C5"/>
      </a:accent1>
      <a:accent2>
        <a:srgbClr val="7ECEFD"/>
      </a:accent2>
      <a:accent3>
        <a:srgbClr val="F20253"/>
      </a:accent3>
      <a:accent4>
        <a:srgbClr val="FF9715"/>
      </a:accent4>
      <a:accent5>
        <a:srgbClr val="1C3AA9"/>
      </a:accent5>
      <a:accent6>
        <a:srgbClr val="97ABBC"/>
      </a:accent6>
      <a:hlink>
        <a:srgbClr val="2185C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</TotalTime>
  <Words>990</Words>
  <Application>Microsoft Office PowerPoint</Application>
  <PresentationFormat>全屏显示(16:9)</PresentationFormat>
  <Paragraphs>105</Paragraphs>
  <Slides>18</Slides>
  <Notes>18</Notes>
  <HiddenSlides>0</HiddenSlides>
  <MMClips>0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4" baseType="lpstr">
      <vt:lpstr>Raleway</vt:lpstr>
      <vt:lpstr>Lato</vt:lpstr>
      <vt:lpstr>Arial</vt:lpstr>
      <vt:lpstr>Calibri</vt:lpstr>
      <vt:lpstr>Antonio template</vt:lpstr>
      <vt:lpstr>Worksheet</vt:lpstr>
      <vt:lpstr>Cyclistic Trip Data Analysis for Trends by Rider Type </vt:lpstr>
      <vt:lpstr>Table of Contents</vt:lpstr>
      <vt:lpstr>1. What are we talking about?</vt:lpstr>
      <vt:lpstr>Project Overview</vt:lpstr>
      <vt:lpstr>2. Trip Data and Analysis</vt:lpstr>
      <vt:lpstr>Data Overview</vt:lpstr>
      <vt:lpstr>Overall Average Ride Length by Rider Type</vt:lpstr>
      <vt:lpstr>Number of Rides by Bike and Rider Type</vt:lpstr>
      <vt:lpstr>Number of Rides by Bike and Rider Type</vt:lpstr>
      <vt:lpstr>Number of Rides by Week Day and Rider Type</vt:lpstr>
      <vt:lpstr>Number of Rides by Month &amp; Rider Type</vt:lpstr>
      <vt:lpstr>Number of Rides by Route &amp; Rider Type</vt:lpstr>
      <vt:lpstr>3. Conclusions &amp; Recommendations </vt:lpstr>
      <vt:lpstr>Conclusion Key Findings</vt:lpstr>
      <vt:lpstr>Recommendations Top Three</vt:lpstr>
      <vt:lpstr>Thanks!</vt:lpstr>
      <vt:lpstr>Appendix Data Cleaning &amp; Limitations</vt:lpstr>
      <vt:lpstr>Appendix Queried tables/results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Cyclistic Case Study</dc:title>
  <dc:creator>Redbird Ziyi Xu</dc:creator>
  <cp:lastModifiedBy>Redbird Ziyi Xu</cp:lastModifiedBy>
  <cp:revision>49</cp:revision>
  <dcterms:modified xsi:type="dcterms:W3CDTF">2022-04-12T13:02:46Z</dcterms:modified>
</cp:coreProperties>
</file>